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84" r:id="rId12"/>
    <p:sldId id="267" r:id="rId13"/>
    <p:sldId id="268" r:id="rId14"/>
    <p:sldId id="269" r:id="rId15"/>
    <p:sldId id="271" r:id="rId16"/>
    <p:sldId id="270" r:id="rId17"/>
    <p:sldId id="283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857364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1428728" y="214290"/>
            <a:ext cx="7429552" cy="1311262"/>
          </a:xfrm>
          <a:prstGeom prst="wedgeRoundRectCallout">
            <a:avLst>
              <a:gd name="adj1" fmla="val -43786"/>
              <a:gd name="adj2" fmla="val 207803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200" b="1" dirty="0">
                <a:latin typeface="Arial Black" pitchFamily="34" charset="0"/>
              </a:rPr>
              <a:t>Saatin </a:t>
            </a:r>
            <a:r>
              <a:rPr lang="tr-TR" sz="3200" b="1" dirty="0" smtClean="0">
                <a:latin typeface="Arial Black" pitchFamily="34" charset="0"/>
              </a:rPr>
              <a:t>üzerindeki kısa kol </a:t>
            </a:r>
            <a:r>
              <a:rPr lang="tr-TR" sz="3200" b="1" dirty="0">
                <a:solidFill>
                  <a:srgbClr val="FF0000"/>
                </a:solidFill>
                <a:latin typeface="Arial Black" pitchFamily="34" charset="0"/>
              </a:rPr>
              <a:t>akrep</a:t>
            </a:r>
            <a:r>
              <a:rPr lang="tr-TR" sz="3200" b="1" dirty="0">
                <a:latin typeface="Arial Black" pitchFamily="34" charset="0"/>
              </a:rPr>
              <a:t>, </a:t>
            </a:r>
          </a:p>
        </p:txBody>
      </p:sp>
      <p:sp>
        <p:nvSpPr>
          <p:cNvPr id="10" name="AutoShape 7" descr="Parşömen"/>
          <p:cNvSpPr>
            <a:spLocks noChangeArrowheads="1"/>
          </p:cNvSpPr>
          <p:nvPr/>
        </p:nvSpPr>
        <p:spPr bwMode="auto">
          <a:xfrm>
            <a:off x="3143240" y="785794"/>
            <a:ext cx="5214974" cy="642942"/>
          </a:xfrm>
          <a:prstGeom prst="wedgeRoundRectCallout">
            <a:avLst>
              <a:gd name="adj1" fmla="val -28454"/>
              <a:gd name="adj2" fmla="val 50143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200" b="1" dirty="0" smtClean="0">
                <a:latin typeface="Arial Black" pitchFamily="34" charset="0"/>
              </a:rPr>
              <a:t>uzun kol </a:t>
            </a:r>
            <a:r>
              <a:rPr lang="tr-TR" sz="3200" b="1" dirty="0" smtClean="0">
                <a:solidFill>
                  <a:srgbClr val="00B050"/>
                </a:solidFill>
                <a:latin typeface="Arial Black" pitchFamily="34" charset="0"/>
              </a:rPr>
              <a:t>yelkovandır.</a:t>
            </a:r>
            <a:endParaRPr lang="tr-TR" sz="32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cxnSp>
        <p:nvCxnSpPr>
          <p:cNvPr id="12" name="11 Düz Ok Bağlayıcısı"/>
          <p:cNvCxnSpPr/>
          <p:nvPr/>
        </p:nvCxnSpPr>
        <p:spPr>
          <a:xfrm flipV="1">
            <a:off x="6643702" y="3286124"/>
            <a:ext cx="857256" cy="64294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rot="16200000" flipV="1">
            <a:off x="5851702" y="3145496"/>
            <a:ext cx="1584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</p:spPr>
        <p:txBody>
          <a:bodyPr/>
          <a:lstStyle/>
          <a:p>
            <a:r>
              <a:rPr lang="tr-TR" sz="3200" b="1"/>
              <a:t>O halde, 24’e kadar olan  saatleri 12’nin üzerine ekleyerek buluyoruz.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9144000" cy="5445125"/>
          </a:xfr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</p:spPr>
        <p:txBody>
          <a:bodyPr/>
          <a:lstStyle/>
          <a:p>
            <a:pPr>
              <a:buFontTx/>
              <a:buNone/>
            </a:pPr>
            <a:endParaRPr lang="tr-TR"/>
          </a:p>
          <a:p>
            <a:pPr>
              <a:buFontTx/>
              <a:buNone/>
            </a:pPr>
            <a:endParaRPr lang="tr-TR"/>
          </a:p>
          <a:p>
            <a:pPr>
              <a:buFontTx/>
              <a:buNone/>
            </a:pPr>
            <a:endParaRPr lang="tr-TR"/>
          </a:p>
          <a:p>
            <a:pPr>
              <a:buFontTx/>
              <a:buNone/>
            </a:pPr>
            <a:endParaRPr lang="tr-TR"/>
          </a:p>
          <a:p>
            <a:pPr>
              <a:buFontTx/>
              <a:buNone/>
            </a:pPr>
            <a:endParaRPr lang="tr-TR"/>
          </a:p>
          <a:p>
            <a:pPr>
              <a:buFontTx/>
              <a:buNone/>
            </a:pPr>
            <a:endParaRPr lang="tr-TR"/>
          </a:p>
          <a:p>
            <a:pPr>
              <a:buFontTx/>
              <a:buNone/>
            </a:pPr>
            <a:endParaRPr lang="tr-TR"/>
          </a:p>
          <a:p>
            <a:pPr>
              <a:buFontTx/>
              <a:buNone/>
            </a:pPr>
            <a:endParaRPr lang="tr-TR"/>
          </a:p>
          <a:p>
            <a:pPr>
              <a:buFontTx/>
              <a:buNone/>
            </a:pPr>
            <a:endParaRPr lang="tr-TR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268538" y="1916113"/>
            <a:ext cx="4311650" cy="4105275"/>
            <a:chOff x="2275" y="10218"/>
            <a:chExt cx="2159" cy="2469"/>
          </a:xfrm>
        </p:grpSpPr>
        <p:sp>
          <p:nvSpPr>
            <p:cNvPr id="21509" name="AutoShape 5"/>
            <p:cNvSpPr>
              <a:spLocks noChangeAspect="1" noChangeArrowheads="1"/>
            </p:cNvSpPr>
            <p:nvPr/>
          </p:nvSpPr>
          <p:spPr bwMode="auto">
            <a:xfrm>
              <a:off x="2275" y="10218"/>
              <a:ext cx="2159" cy="2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448" y="10560"/>
              <a:ext cx="1850" cy="1962"/>
              <a:chOff x="371" y="288"/>
              <a:chExt cx="1981" cy="1964"/>
            </a:xfrm>
          </p:grpSpPr>
          <p:sp>
            <p:nvSpPr>
              <p:cNvPr id="21511" name="Text Box 7"/>
              <p:cNvSpPr txBox="1">
                <a:spLocks noChangeArrowheads="1"/>
              </p:cNvSpPr>
              <p:nvPr/>
            </p:nvSpPr>
            <p:spPr bwMode="auto">
              <a:xfrm>
                <a:off x="1635" y="434"/>
                <a:ext cx="25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2800" b="1">
                    <a:solidFill>
                      <a:srgbClr val="000000"/>
                    </a:solidFill>
                  </a:rPr>
                  <a:t>1</a:t>
                </a:r>
              </a:p>
            </p:txBody>
          </p:sp>
          <p:sp>
            <p:nvSpPr>
              <p:cNvPr id="21512" name="Text Box 8"/>
              <p:cNvSpPr txBox="1">
                <a:spLocks noChangeArrowheads="1"/>
              </p:cNvSpPr>
              <p:nvPr/>
            </p:nvSpPr>
            <p:spPr bwMode="auto">
              <a:xfrm>
                <a:off x="1870" y="772"/>
                <a:ext cx="263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2800" b="1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21513" name="Text Box 9"/>
              <p:cNvSpPr txBox="1">
                <a:spLocks noChangeArrowheads="1"/>
              </p:cNvSpPr>
              <p:nvPr/>
            </p:nvSpPr>
            <p:spPr bwMode="auto">
              <a:xfrm>
                <a:off x="2090" y="1103"/>
                <a:ext cx="262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2800" b="1">
                    <a:solidFill>
                      <a:srgbClr val="000000"/>
                    </a:solidFill>
                  </a:rPr>
                  <a:t> 3</a:t>
                </a:r>
              </a:p>
            </p:txBody>
          </p:sp>
          <p:sp>
            <p:nvSpPr>
              <p:cNvPr id="21514" name="Text Box 10"/>
              <p:cNvSpPr txBox="1">
                <a:spLocks noChangeArrowheads="1"/>
              </p:cNvSpPr>
              <p:nvPr/>
            </p:nvSpPr>
            <p:spPr bwMode="auto">
              <a:xfrm>
                <a:off x="1967" y="1441"/>
                <a:ext cx="260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1100" b="1">
                    <a:solidFill>
                      <a:srgbClr val="000000"/>
                    </a:solidFill>
                  </a:rPr>
                  <a:t> </a:t>
                </a:r>
                <a:r>
                  <a:rPr lang="tr-TR" sz="2800" b="1">
                    <a:solidFill>
                      <a:srgbClr val="000000"/>
                    </a:solidFill>
                  </a:rPr>
                  <a:t>4</a:t>
                </a:r>
                <a:endParaRPr lang="tr-TR"/>
              </a:p>
            </p:txBody>
          </p:sp>
          <p:sp>
            <p:nvSpPr>
              <p:cNvPr id="21515" name="Text Box 11"/>
              <p:cNvSpPr txBox="1">
                <a:spLocks noChangeArrowheads="1"/>
              </p:cNvSpPr>
              <p:nvPr/>
            </p:nvSpPr>
            <p:spPr bwMode="auto">
              <a:xfrm>
                <a:off x="1758" y="1775"/>
                <a:ext cx="256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2800" b="1">
                    <a:solidFill>
                      <a:srgbClr val="000000"/>
                    </a:solidFill>
                  </a:rPr>
                  <a:t>5</a:t>
                </a:r>
              </a:p>
            </p:txBody>
          </p:sp>
          <p:sp>
            <p:nvSpPr>
              <p:cNvPr id="21516" name="Text Box 12"/>
              <p:cNvSpPr txBox="1">
                <a:spLocks noChangeArrowheads="1"/>
              </p:cNvSpPr>
              <p:nvPr/>
            </p:nvSpPr>
            <p:spPr bwMode="auto">
              <a:xfrm>
                <a:off x="1151" y="288"/>
                <a:ext cx="376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2800" b="1">
                    <a:solidFill>
                      <a:srgbClr val="000000"/>
                    </a:solidFill>
                  </a:rPr>
                  <a:t> 12</a:t>
                </a:r>
              </a:p>
            </p:txBody>
          </p:sp>
          <p:sp>
            <p:nvSpPr>
              <p:cNvPr id="21517" name="Text Box 13"/>
              <p:cNvSpPr txBox="1">
                <a:spLocks noChangeArrowheads="1"/>
              </p:cNvSpPr>
              <p:nvPr/>
            </p:nvSpPr>
            <p:spPr bwMode="auto">
              <a:xfrm>
                <a:off x="738" y="463"/>
                <a:ext cx="379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2800" b="1">
                    <a:solidFill>
                      <a:srgbClr val="000000"/>
                    </a:solidFill>
                  </a:rPr>
                  <a:t>11</a:t>
                </a:r>
              </a:p>
            </p:txBody>
          </p:sp>
          <p:sp>
            <p:nvSpPr>
              <p:cNvPr id="21518" name="Text Box 14"/>
              <p:cNvSpPr txBox="1">
                <a:spLocks noChangeArrowheads="1"/>
              </p:cNvSpPr>
              <p:nvPr/>
            </p:nvSpPr>
            <p:spPr bwMode="auto">
              <a:xfrm>
                <a:off x="469" y="773"/>
                <a:ext cx="381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2800" b="1">
                    <a:solidFill>
                      <a:srgbClr val="000000"/>
                    </a:solidFill>
                  </a:rPr>
                  <a:t>10</a:t>
                </a:r>
              </a:p>
            </p:txBody>
          </p:sp>
          <p:sp>
            <p:nvSpPr>
              <p:cNvPr id="21519" name="Text Box 15"/>
              <p:cNvSpPr txBox="1">
                <a:spLocks noChangeArrowheads="1"/>
              </p:cNvSpPr>
              <p:nvPr/>
            </p:nvSpPr>
            <p:spPr bwMode="auto">
              <a:xfrm>
                <a:off x="1249" y="1971"/>
                <a:ext cx="261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1100" b="1">
                    <a:solidFill>
                      <a:srgbClr val="000000"/>
                    </a:solidFill>
                  </a:rPr>
                  <a:t> </a:t>
                </a:r>
                <a:r>
                  <a:rPr lang="tr-TR" sz="2800" b="1">
                    <a:solidFill>
                      <a:srgbClr val="000000"/>
                    </a:solidFill>
                  </a:rPr>
                  <a:t>6</a:t>
                </a:r>
                <a:endParaRPr lang="tr-TR"/>
              </a:p>
            </p:txBody>
          </p:sp>
          <p:sp>
            <p:nvSpPr>
              <p:cNvPr id="21520" name="Text Box 16"/>
              <p:cNvSpPr txBox="1">
                <a:spLocks noChangeArrowheads="1"/>
              </p:cNvSpPr>
              <p:nvPr/>
            </p:nvSpPr>
            <p:spPr bwMode="auto">
              <a:xfrm>
                <a:off x="371" y="1168"/>
                <a:ext cx="262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2800" b="1">
                    <a:solidFill>
                      <a:srgbClr val="000000"/>
                    </a:solidFill>
                  </a:rPr>
                  <a:t>9</a:t>
                </a:r>
              </a:p>
            </p:txBody>
          </p:sp>
          <p:sp>
            <p:nvSpPr>
              <p:cNvPr id="21521" name="Text Box 17"/>
              <p:cNvSpPr txBox="1">
                <a:spLocks noChangeArrowheads="1"/>
              </p:cNvSpPr>
              <p:nvPr/>
            </p:nvSpPr>
            <p:spPr bwMode="auto">
              <a:xfrm>
                <a:off x="459" y="1520"/>
                <a:ext cx="261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2800" b="1">
                    <a:solidFill>
                      <a:srgbClr val="000000"/>
                    </a:solidFill>
                  </a:rPr>
                  <a:t>8</a:t>
                </a:r>
              </a:p>
            </p:txBody>
          </p:sp>
          <p:sp>
            <p:nvSpPr>
              <p:cNvPr id="21522" name="Text Box 18"/>
              <p:cNvSpPr txBox="1">
                <a:spLocks noChangeArrowheads="1"/>
              </p:cNvSpPr>
              <p:nvPr/>
            </p:nvSpPr>
            <p:spPr bwMode="auto">
              <a:xfrm>
                <a:off x="772" y="1827"/>
                <a:ext cx="262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r-TR" sz="2800" b="1">
                    <a:solidFill>
                      <a:srgbClr val="000000"/>
                    </a:solidFill>
                  </a:rPr>
                  <a:t>7</a:t>
                </a:r>
              </a:p>
            </p:txBody>
          </p:sp>
        </p:grpSp>
        <p:sp>
          <p:nvSpPr>
            <p:cNvPr id="21523" name="AutoShape 19"/>
            <p:cNvSpPr>
              <a:spLocks noChangeArrowheads="1"/>
            </p:cNvSpPr>
            <p:nvPr/>
          </p:nvSpPr>
          <p:spPr bwMode="auto">
            <a:xfrm>
              <a:off x="2275" y="10383"/>
              <a:ext cx="2159" cy="2304"/>
            </a:xfrm>
            <a:custGeom>
              <a:avLst/>
              <a:gdLst>
                <a:gd name="G0" fmla="+- 1333 0 0"/>
                <a:gd name="G1" fmla="+- 21600 0 1333"/>
                <a:gd name="G2" fmla="+- 21600 0 1333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333" y="10800"/>
                  </a:moveTo>
                  <a:cubicBezTo>
                    <a:pt x="1333" y="16028"/>
                    <a:pt x="5572" y="20267"/>
                    <a:pt x="10800" y="20267"/>
                  </a:cubicBezTo>
                  <a:cubicBezTo>
                    <a:pt x="16028" y="20267"/>
                    <a:pt x="20267" y="16028"/>
                    <a:pt x="20267" y="10800"/>
                  </a:cubicBezTo>
                  <a:cubicBezTo>
                    <a:pt x="20267" y="5572"/>
                    <a:pt x="16028" y="1333"/>
                    <a:pt x="10800" y="1333"/>
                  </a:cubicBezTo>
                  <a:cubicBezTo>
                    <a:pt x="5572" y="1333"/>
                    <a:pt x="1333" y="5572"/>
                    <a:pt x="1333" y="10800"/>
                  </a:cubicBezTo>
                  <a:close/>
                </a:path>
              </a:pathLst>
            </a:custGeom>
            <a:solidFill>
              <a:srgbClr val="00CC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tr-TR"/>
            </a:p>
          </p:txBody>
        </p:sp>
        <p:sp>
          <p:nvSpPr>
            <p:cNvPr id="21524" name="AutoShape 20"/>
            <p:cNvSpPr>
              <a:spLocks noChangeArrowheads="1"/>
            </p:cNvSpPr>
            <p:nvPr/>
          </p:nvSpPr>
          <p:spPr bwMode="auto">
            <a:xfrm>
              <a:off x="3165" y="10218"/>
              <a:ext cx="486" cy="411"/>
            </a:xfrm>
            <a:custGeom>
              <a:avLst/>
              <a:gdLst>
                <a:gd name="G0" fmla="+- 6110 0 0"/>
                <a:gd name="G1" fmla="+- 11081182 0 0"/>
                <a:gd name="G2" fmla="+- 0 0 11081182"/>
                <a:gd name="T0" fmla="*/ 0 256 1"/>
                <a:gd name="T1" fmla="*/ 180 256 1"/>
                <a:gd name="G3" fmla="+- 11081182 T0 T1"/>
                <a:gd name="T2" fmla="*/ 0 256 1"/>
                <a:gd name="T3" fmla="*/ 90 256 1"/>
                <a:gd name="G4" fmla="+- 11081182 T2 T3"/>
                <a:gd name="G5" fmla="*/ G4 2 1"/>
                <a:gd name="T4" fmla="*/ 90 256 1"/>
                <a:gd name="T5" fmla="*/ 0 256 1"/>
                <a:gd name="G6" fmla="+- 11081182 T4 T5"/>
                <a:gd name="G7" fmla="*/ G6 2 1"/>
                <a:gd name="G8" fmla="abs 11081182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6110"/>
                <a:gd name="G18" fmla="*/ 6110 1 2"/>
                <a:gd name="G19" fmla="+- G18 5400 0"/>
                <a:gd name="G20" fmla="cos G19 11081182"/>
                <a:gd name="G21" fmla="sin G19 11081182"/>
                <a:gd name="G22" fmla="+- G20 10800 0"/>
                <a:gd name="G23" fmla="+- G21 10800 0"/>
                <a:gd name="G24" fmla="+- 10800 0 G20"/>
                <a:gd name="G25" fmla="+- 6110 10800 0"/>
                <a:gd name="G26" fmla="?: G9 G17 G25"/>
                <a:gd name="G27" fmla="?: G9 0 21600"/>
                <a:gd name="G28" fmla="cos 10800 11081182"/>
                <a:gd name="G29" fmla="sin 10800 11081182"/>
                <a:gd name="G30" fmla="sin 6110 11081182"/>
                <a:gd name="G31" fmla="+- G28 10800 0"/>
                <a:gd name="G32" fmla="+- G29 10800 0"/>
                <a:gd name="G33" fmla="+- G30 10800 0"/>
                <a:gd name="G34" fmla="?: G4 0 G31"/>
                <a:gd name="G35" fmla="?: 11081182 G34 0"/>
                <a:gd name="G36" fmla="?: G6 G35 G31"/>
                <a:gd name="G37" fmla="+- 21600 0 G36"/>
                <a:gd name="G38" fmla="?: G4 0 G33"/>
                <a:gd name="G39" fmla="?: 11081182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497 w 21600"/>
                <a:gd name="T15" fmla="*/ 12400 h 21600"/>
                <a:gd name="T16" fmla="*/ 10800 w 21600"/>
                <a:gd name="T17" fmla="*/ 4690 h 21600"/>
                <a:gd name="T18" fmla="*/ 19103 w 21600"/>
                <a:gd name="T19" fmla="*/ 124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4800" y="11956"/>
                  </a:moveTo>
                  <a:cubicBezTo>
                    <a:pt x="4727" y="11575"/>
                    <a:pt x="4690" y="11188"/>
                    <a:pt x="4690" y="10800"/>
                  </a:cubicBezTo>
                  <a:cubicBezTo>
                    <a:pt x="4690" y="7425"/>
                    <a:pt x="7425" y="4690"/>
                    <a:pt x="10800" y="4690"/>
                  </a:cubicBezTo>
                  <a:cubicBezTo>
                    <a:pt x="14174" y="4690"/>
                    <a:pt x="16910" y="7425"/>
                    <a:pt x="16910" y="10800"/>
                  </a:cubicBezTo>
                  <a:cubicBezTo>
                    <a:pt x="16910" y="11188"/>
                    <a:pt x="16872" y="11575"/>
                    <a:pt x="16799" y="11956"/>
                  </a:cubicBezTo>
                  <a:lnTo>
                    <a:pt x="21404" y="12844"/>
                  </a:lnTo>
                  <a:cubicBezTo>
                    <a:pt x="21534" y="12171"/>
                    <a:pt x="21600" y="11486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486"/>
                    <a:pt x="65" y="12171"/>
                    <a:pt x="195" y="12844"/>
                  </a:cubicBez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rgbClr val="FF0066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tr-TR"/>
            </a:p>
          </p:txBody>
        </p:sp>
      </p:grpSp>
      <p:sp>
        <p:nvSpPr>
          <p:cNvPr id="21525" name="AutoShape 21"/>
          <p:cNvSpPr>
            <a:spLocks noChangeArrowheads="1"/>
          </p:cNvSpPr>
          <p:nvPr/>
        </p:nvSpPr>
        <p:spPr bwMode="auto">
          <a:xfrm rot="18945231" flipV="1">
            <a:off x="5148263" y="2349500"/>
            <a:ext cx="1081087" cy="204788"/>
          </a:xfrm>
          <a:prstGeom prst="leftRightArrow">
            <a:avLst>
              <a:gd name="adj1" fmla="val 50000"/>
              <a:gd name="adj2" fmla="val 10558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auto">
          <a:xfrm>
            <a:off x="5940425" y="1773238"/>
            <a:ext cx="7191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13</a:t>
            </a:r>
          </a:p>
        </p:txBody>
      </p:sp>
      <p:sp>
        <p:nvSpPr>
          <p:cNvPr id="21528" name="AutoShape 24"/>
          <p:cNvSpPr>
            <a:spLocks noChangeArrowheads="1"/>
          </p:cNvSpPr>
          <p:nvPr/>
        </p:nvSpPr>
        <p:spPr bwMode="auto">
          <a:xfrm rot="2983098">
            <a:off x="6129338" y="2409825"/>
            <a:ext cx="225425" cy="1222375"/>
          </a:xfrm>
          <a:prstGeom prst="upDownArrow">
            <a:avLst>
              <a:gd name="adj1" fmla="val 50000"/>
              <a:gd name="adj2" fmla="val 10845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tr-TR"/>
          </a:p>
        </p:txBody>
      </p:sp>
      <p:sp>
        <p:nvSpPr>
          <p:cNvPr id="21529" name="Text Box 25"/>
          <p:cNvSpPr txBox="1">
            <a:spLocks noChangeArrowheads="1"/>
          </p:cNvSpPr>
          <p:nvPr/>
        </p:nvSpPr>
        <p:spPr bwMode="auto">
          <a:xfrm>
            <a:off x="6659563" y="2276475"/>
            <a:ext cx="647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14</a:t>
            </a:r>
          </a:p>
        </p:txBody>
      </p:sp>
      <p:sp>
        <p:nvSpPr>
          <p:cNvPr id="21530" name="AutoShape 26"/>
          <p:cNvSpPr>
            <a:spLocks noChangeArrowheads="1"/>
          </p:cNvSpPr>
          <p:nvPr/>
        </p:nvSpPr>
        <p:spPr bwMode="auto">
          <a:xfrm>
            <a:off x="6227763" y="4005263"/>
            <a:ext cx="1296987" cy="215900"/>
          </a:xfrm>
          <a:prstGeom prst="leftRightArrow">
            <a:avLst>
              <a:gd name="adj1" fmla="val 50000"/>
              <a:gd name="adj2" fmla="val 12014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531" name="Text Box 27"/>
          <p:cNvSpPr txBox="1">
            <a:spLocks noChangeArrowheads="1"/>
          </p:cNvSpPr>
          <p:nvPr/>
        </p:nvSpPr>
        <p:spPr bwMode="auto">
          <a:xfrm>
            <a:off x="7451725" y="3860800"/>
            <a:ext cx="720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15</a:t>
            </a:r>
          </a:p>
        </p:txBody>
      </p:sp>
      <p:sp>
        <p:nvSpPr>
          <p:cNvPr id="21532" name="AutoShape 28"/>
          <p:cNvSpPr>
            <a:spLocks noChangeArrowheads="1"/>
          </p:cNvSpPr>
          <p:nvPr/>
        </p:nvSpPr>
        <p:spPr bwMode="auto">
          <a:xfrm rot="1089540">
            <a:off x="5942013" y="4786313"/>
            <a:ext cx="1439862" cy="215900"/>
          </a:xfrm>
          <a:prstGeom prst="leftRightArrow">
            <a:avLst>
              <a:gd name="adj1" fmla="val 50000"/>
              <a:gd name="adj2" fmla="val 13338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7235825" y="4868863"/>
            <a:ext cx="792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16</a:t>
            </a:r>
          </a:p>
        </p:txBody>
      </p:sp>
      <p:sp>
        <p:nvSpPr>
          <p:cNvPr id="21534" name="AutoShape 30"/>
          <p:cNvSpPr>
            <a:spLocks noChangeArrowheads="1"/>
          </p:cNvSpPr>
          <p:nvPr/>
        </p:nvSpPr>
        <p:spPr bwMode="auto">
          <a:xfrm rot="1348359">
            <a:off x="5435600" y="5445125"/>
            <a:ext cx="1398588" cy="217488"/>
          </a:xfrm>
          <a:prstGeom prst="leftRightArrow">
            <a:avLst>
              <a:gd name="adj1" fmla="val 50000"/>
              <a:gd name="adj2" fmla="val 12861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6732588" y="5589588"/>
            <a:ext cx="720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17</a:t>
            </a:r>
          </a:p>
        </p:txBody>
      </p:sp>
      <p:sp>
        <p:nvSpPr>
          <p:cNvPr id="21537" name="AutoShape 33"/>
          <p:cNvSpPr>
            <a:spLocks noChangeArrowheads="1"/>
          </p:cNvSpPr>
          <p:nvPr/>
        </p:nvSpPr>
        <p:spPr bwMode="auto">
          <a:xfrm>
            <a:off x="4356100" y="5661025"/>
            <a:ext cx="215900" cy="504825"/>
          </a:xfrm>
          <a:prstGeom prst="upDownArrow">
            <a:avLst>
              <a:gd name="adj1" fmla="val 50000"/>
              <a:gd name="adj2" fmla="val 4676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tr-TR"/>
          </a:p>
        </p:txBody>
      </p:sp>
      <p:sp>
        <p:nvSpPr>
          <p:cNvPr id="21538" name="Text Box 34"/>
          <p:cNvSpPr txBox="1">
            <a:spLocks noChangeArrowheads="1"/>
          </p:cNvSpPr>
          <p:nvPr/>
        </p:nvSpPr>
        <p:spPr bwMode="auto">
          <a:xfrm>
            <a:off x="4140200" y="6092825"/>
            <a:ext cx="792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18</a:t>
            </a:r>
          </a:p>
        </p:txBody>
      </p:sp>
      <p:sp>
        <p:nvSpPr>
          <p:cNvPr id="21539" name="AutoShape 35"/>
          <p:cNvSpPr>
            <a:spLocks noChangeArrowheads="1"/>
          </p:cNvSpPr>
          <p:nvPr/>
        </p:nvSpPr>
        <p:spPr bwMode="auto">
          <a:xfrm rot="-1029089">
            <a:off x="2200275" y="5478463"/>
            <a:ext cx="1243013" cy="212725"/>
          </a:xfrm>
          <a:prstGeom prst="leftRightArrow">
            <a:avLst>
              <a:gd name="adj1" fmla="val 50000"/>
              <a:gd name="adj2" fmla="val 11686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540" name="Text Box 36"/>
          <p:cNvSpPr txBox="1">
            <a:spLocks noChangeArrowheads="1"/>
          </p:cNvSpPr>
          <p:nvPr/>
        </p:nvSpPr>
        <p:spPr bwMode="auto">
          <a:xfrm>
            <a:off x="1619250" y="5516563"/>
            <a:ext cx="720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 19</a:t>
            </a:r>
          </a:p>
        </p:txBody>
      </p:sp>
      <p:sp>
        <p:nvSpPr>
          <p:cNvPr id="21541" name="AutoShape 37"/>
          <p:cNvSpPr>
            <a:spLocks noChangeArrowheads="1"/>
          </p:cNvSpPr>
          <p:nvPr/>
        </p:nvSpPr>
        <p:spPr bwMode="auto">
          <a:xfrm rot="-909589">
            <a:off x="1403350" y="4868863"/>
            <a:ext cx="1436688" cy="215900"/>
          </a:xfrm>
          <a:prstGeom prst="leftRightArrow">
            <a:avLst>
              <a:gd name="adj1" fmla="val 50000"/>
              <a:gd name="adj2" fmla="val 13308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542" name="Text Box 38"/>
          <p:cNvSpPr txBox="1">
            <a:spLocks noChangeArrowheads="1"/>
          </p:cNvSpPr>
          <p:nvPr/>
        </p:nvSpPr>
        <p:spPr bwMode="auto">
          <a:xfrm>
            <a:off x="684213" y="4941888"/>
            <a:ext cx="86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  20</a:t>
            </a:r>
          </a:p>
        </p:txBody>
      </p:sp>
      <p:sp>
        <p:nvSpPr>
          <p:cNvPr id="21543" name="AutoShape 39"/>
          <p:cNvSpPr>
            <a:spLocks noChangeArrowheads="1"/>
          </p:cNvSpPr>
          <p:nvPr/>
        </p:nvSpPr>
        <p:spPr bwMode="auto">
          <a:xfrm>
            <a:off x="1258888" y="4076700"/>
            <a:ext cx="1441450" cy="215900"/>
          </a:xfrm>
          <a:prstGeom prst="leftRightArrow">
            <a:avLst>
              <a:gd name="adj1" fmla="val 50000"/>
              <a:gd name="adj2" fmla="val 133529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544" name="Text Box 40"/>
          <p:cNvSpPr txBox="1">
            <a:spLocks noChangeArrowheads="1"/>
          </p:cNvSpPr>
          <p:nvPr/>
        </p:nvSpPr>
        <p:spPr bwMode="auto">
          <a:xfrm>
            <a:off x="611188" y="3933825"/>
            <a:ext cx="720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 21</a:t>
            </a:r>
          </a:p>
        </p:txBody>
      </p:sp>
      <p:sp>
        <p:nvSpPr>
          <p:cNvPr id="21545" name="AutoShape 41"/>
          <p:cNvSpPr>
            <a:spLocks noChangeArrowheads="1"/>
          </p:cNvSpPr>
          <p:nvPr/>
        </p:nvSpPr>
        <p:spPr bwMode="auto">
          <a:xfrm rot="1162661">
            <a:off x="1477963" y="3141663"/>
            <a:ext cx="1439862" cy="215900"/>
          </a:xfrm>
          <a:prstGeom prst="leftRightArrow">
            <a:avLst>
              <a:gd name="adj1" fmla="val 50000"/>
              <a:gd name="adj2" fmla="val 13338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546" name="Text Box 42"/>
          <p:cNvSpPr txBox="1">
            <a:spLocks noChangeArrowheads="1"/>
          </p:cNvSpPr>
          <p:nvPr/>
        </p:nvSpPr>
        <p:spPr bwMode="auto">
          <a:xfrm>
            <a:off x="900113" y="2708275"/>
            <a:ext cx="720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 22</a:t>
            </a:r>
          </a:p>
        </p:txBody>
      </p:sp>
      <p:sp>
        <p:nvSpPr>
          <p:cNvPr id="21547" name="AutoShape 43"/>
          <p:cNvSpPr>
            <a:spLocks noChangeArrowheads="1"/>
          </p:cNvSpPr>
          <p:nvPr/>
        </p:nvSpPr>
        <p:spPr bwMode="auto">
          <a:xfrm rot="1764636">
            <a:off x="1962150" y="2416175"/>
            <a:ext cx="1511300" cy="215900"/>
          </a:xfrm>
          <a:prstGeom prst="leftRightArrow">
            <a:avLst>
              <a:gd name="adj1" fmla="val 50000"/>
              <a:gd name="adj2" fmla="val 14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548" name="Text Box 44"/>
          <p:cNvSpPr txBox="1">
            <a:spLocks noChangeArrowheads="1"/>
          </p:cNvSpPr>
          <p:nvPr/>
        </p:nvSpPr>
        <p:spPr bwMode="auto">
          <a:xfrm>
            <a:off x="1403350" y="1773238"/>
            <a:ext cx="86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 23</a:t>
            </a:r>
          </a:p>
        </p:txBody>
      </p:sp>
      <p:sp>
        <p:nvSpPr>
          <p:cNvPr id="21549" name="AutoShape 45"/>
          <p:cNvSpPr>
            <a:spLocks noChangeArrowheads="1"/>
          </p:cNvSpPr>
          <p:nvPr/>
        </p:nvSpPr>
        <p:spPr bwMode="auto">
          <a:xfrm>
            <a:off x="4356100" y="1773238"/>
            <a:ext cx="215900" cy="792162"/>
          </a:xfrm>
          <a:prstGeom prst="upDownArrow">
            <a:avLst>
              <a:gd name="adj1" fmla="val 50000"/>
              <a:gd name="adj2" fmla="val 7338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tr-TR"/>
          </a:p>
        </p:txBody>
      </p:sp>
      <p:sp>
        <p:nvSpPr>
          <p:cNvPr id="21550" name="Text Box 46"/>
          <p:cNvSpPr txBox="1">
            <a:spLocks noChangeArrowheads="1"/>
          </p:cNvSpPr>
          <p:nvPr/>
        </p:nvSpPr>
        <p:spPr bwMode="auto">
          <a:xfrm>
            <a:off x="4067175" y="1412875"/>
            <a:ext cx="865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 24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1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1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1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1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1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  <p:bldP spid="21525" grpId="0" animBg="1"/>
      <p:bldP spid="21527" grpId="0"/>
      <p:bldP spid="21528" grpId="0" animBg="1"/>
      <p:bldP spid="21529" grpId="0"/>
      <p:bldP spid="21530" grpId="0" animBg="1"/>
      <p:bldP spid="21531" grpId="0"/>
      <p:bldP spid="21532" grpId="0" animBg="1"/>
      <p:bldP spid="21533" grpId="0"/>
      <p:bldP spid="21534" grpId="0" animBg="1"/>
      <p:bldP spid="21536" grpId="0"/>
      <p:bldP spid="21537" grpId="0" animBg="1"/>
      <p:bldP spid="21538" grpId="0"/>
      <p:bldP spid="21539" grpId="0" animBg="1"/>
      <p:bldP spid="21540" grpId="0"/>
      <p:bldP spid="21541" grpId="0" animBg="1"/>
      <p:bldP spid="21542" grpId="0"/>
      <p:bldP spid="21543" grpId="0" animBg="1"/>
      <p:bldP spid="21544" grpId="0"/>
      <p:bldP spid="21545" grpId="0" animBg="1"/>
      <p:bldP spid="21546" grpId="0"/>
      <p:bldP spid="21547" grpId="0" animBg="1"/>
      <p:bldP spid="21548" grpId="0"/>
      <p:bldP spid="21549" grpId="0" animBg="1"/>
      <p:bldP spid="215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71480"/>
            <a:ext cx="6303372" cy="5834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5 Düz Bağlayıcı"/>
          <p:cNvCxnSpPr/>
          <p:nvPr/>
        </p:nvCxnSpPr>
        <p:spPr>
          <a:xfrm rot="5400000">
            <a:off x="5518132" y="1125546"/>
            <a:ext cx="432000" cy="324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rot="10800000" flipV="1">
            <a:off x="6429388" y="2071678"/>
            <a:ext cx="500066" cy="2857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rot="10800000">
            <a:off x="6786578" y="3500438"/>
            <a:ext cx="540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rot="10800000">
            <a:off x="6429388" y="4643446"/>
            <a:ext cx="500066" cy="2857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rot="16200000" flipV="1">
            <a:off x="5464975" y="5607859"/>
            <a:ext cx="500066" cy="2857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5400000">
            <a:off x="2751455" y="5535297"/>
            <a:ext cx="500066" cy="288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rot="16200000" flipH="1">
            <a:off x="4071934" y="6072206"/>
            <a:ext cx="571504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rot="10800000" flipV="1">
            <a:off x="1714480" y="4643446"/>
            <a:ext cx="538314" cy="324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 rot="10800000">
            <a:off x="1319604" y="3500438"/>
            <a:ext cx="576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>
            <a:off x="1714480" y="2071678"/>
            <a:ext cx="500066" cy="288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Bağlayıcı"/>
          <p:cNvCxnSpPr/>
          <p:nvPr/>
        </p:nvCxnSpPr>
        <p:spPr>
          <a:xfrm rot="16200000" flipH="1">
            <a:off x="2715736" y="1141860"/>
            <a:ext cx="428628" cy="288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Düz Bağlayıcı"/>
          <p:cNvCxnSpPr/>
          <p:nvPr/>
        </p:nvCxnSpPr>
        <p:spPr>
          <a:xfrm rot="5400000">
            <a:off x="4087686" y="912918"/>
            <a:ext cx="5400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Metin kutusu"/>
          <p:cNvSpPr txBox="1"/>
          <p:nvPr/>
        </p:nvSpPr>
        <p:spPr>
          <a:xfrm>
            <a:off x="6929454" y="1643050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14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7286644" y="3214686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15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6929454" y="4857760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16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5786446" y="5929330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17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4071934" y="6334780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18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2214546" y="5929330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19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5" name="34 Metin kutusu"/>
          <p:cNvSpPr txBox="1"/>
          <p:nvPr/>
        </p:nvSpPr>
        <p:spPr>
          <a:xfrm>
            <a:off x="1142976" y="4929198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20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642910" y="3286124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21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1071538" y="1643050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22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2143108" y="642918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23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9" name="38 Metin kutusu"/>
          <p:cNvSpPr txBox="1"/>
          <p:nvPr/>
        </p:nvSpPr>
        <p:spPr>
          <a:xfrm>
            <a:off x="4000496" y="214290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24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5857884" y="714356"/>
            <a:ext cx="684000" cy="52322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Arial Black" pitchFamily="34" charset="0"/>
              </a:rPr>
              <a:t>13</a:t>
            </a:r>
            <a:endParaRPr lang="tr-TR" sz="28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3401025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143116"/>
            <a:ext cx="3401025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42910" y="5786454"/>
            <a:ext cx="2232025" cy="51911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 dirty="0" smtClean="0"/>
              <a:t>Saat 12.00</a:t>
            </a:r>
            <a:endParaRPr lang="tr-TR" sz="2800" b="1" dirty="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857224" y="500042"/>
            <a:ext cx="7786742" cy="584775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/>
              <a:t> </a:t>
            </a:r>
            <a:r>
              <a:rPr lang="tr-TR" sz="3200" b="1" dirty="0" smtClean="0">
                <a:latin typeface="Arial Black" pitchFamily="34" charset="0"/>
              </a:rPr>
              <a:t>Peki,1saat sonra saat kaç olur </a:t>
            </a:r>
            <a:r>
              <a:rPr lang="tr-TR" sz="3200" b="1" dirty="0">
                <a:latin typeface="Arial Black" pitchFamily="34" charset="0"/>
              </a:rPr>
              <a:t>?</a:t>
            </a:r>
          </a:p>
        </p:txBody>
      </p:sp>
      <p:cxnSp>
        <p:nvCxnSpPr>
          <p:cNvPr id="11" name="10 Düz Ok Bağlayıcısı"/>
          <p:cNvCxnSpPr/>
          <p:nvPr/>
        </p:nvCxnSpPr>
        <p:spPr>
          <a:xfrm rot="16200000" flipV="1">
            <a:off x="1334794" y="3237744"/>
            <a:ext cx="1188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 flipH="1" flipV="1">
            <a:off x="1535885" y="3393281"/>
            <a:ext cx="785818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 rot="5400000" flipH="1" flipV="1">
            <a:off x="6607983" y="3178967"/>
            <a:ext cx="785818" cy="42862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rot="16200000" flipV="1">
            <a:off x="6192578" y="3165744"/>
            <a:ext cx="1188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5500694" y="5715016"/>
            <a:ext cx="2232025" cy="51911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 dirty="0" smtClean="0"/>
              <a:t>Saat 13.00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3401025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143116"/>
            <a:ext cx="3401025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42910" y="5786454"/>
            <a:ext cx="2232025" cy="51911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 dirty="0" smtClean="0"/>
              <a:t>Saat 14.00</a:t>
            </a:r>
            <a:endParaRPr lang="tr-TR" sz="2800" b="1" dirty="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857224" y="500042"/>
            <a:ext cx="7786742" cy="584775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/>
              <a:t> </a:t>
            </a:r>
            <a:r>
              <a:rPr lang="tr-TR" sz="3200" b="1" dirty="0" smtClean="0">
                <a:latin typeface="Arial Black" pitchFamily="34" charset="0"/>
              </a:rPr>
              <a:t>Peki,1saat sonra saat kaç olur </a:t>
            </a:r>
            <a:r>
              <a:rPr lang="tr-TR" sz="3200" b="1" dirty="0">
                <a:latin typeface="Arial Black" pitchFamily="34" charset="0"/>
              </a:rPr>
              <a:t>?</a:t>
            </a:r>
          </a:p>
        </p:txBody>
      </p:sp>
      <p:cxnSp>
        <p:nvCxnSpPr>
          <p:cNvPr id="11" name="10 Düz Ok Bağlayıcısı"/>
          <p:cNvCxnSpPr/>
          <p:nvPr/>
        </p:nvCxnSpPr>
        <p:spPr>
          <a:xfrm rot="16200000" flipV="1">
            <a:off x="1334794" y="3237744"/>
            <a:ext cx="1188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V="1">
            <a:off x="1928000" y="3357562"/>
            <a:ext cx="643736" cy="42942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6786578" y="3786190"/>
            <a:ext cx="785818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rot="16200000" flipV="1">
            <a:off x="6192578" y="3165744"/>
            <a:ext cx="1188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5500694" y="5715016"/>
            <a:ext cx="2232025" cy="51911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 dirty="0" smtClean="0"/>
              <a:t>Saat 15.00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3401025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143116"/>
            <a:ext cx="3401025" cy="331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42910" y="5786454"/>
            <a:ext cx="2232025" cy="51911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 dirty="0" smtClean="0"/>
              <a:t>Saat 16.00</a:t>
            </a:r>
            <a:endParaRPr lang="tr-TR" sz="2800" b="1" dirty="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857224" y="500042"/>
            <a:ext cx="7786742" cy="584775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/>
              <a:t> </a:t>
            </a:r>
            <a:r>
              <a:rPr lang="tr-TR" sz="3200" b="1" dirty="0" smtClean="0">
                <a:latin typeface="Arial Black" pitchFamily="34" charset="0"/>
              </a:rPr>
              <a:t>Peki,1saat sonra saat kaç olur </a:t>
            </a:r>
            <a:r>
              <a:rPr lang="tr-TR" sz="3200" b="1" dirty="0">
                <a:latin typeface="Arial Black" pitchFamily="34" charset="0"/>
              </a:rPr>
              <a:t>?</a:t>
            </a:r>
          </a:p>
        </p:txBody>
      </p:sp>
      <p:cxnSp>
        <p:nvCxnSpPr>
          <p:cNvPr id="11" name="10 Düz Ok Bağlayıcısı"/>
          <p:cNvCxnSpPr/>
          <p:nvPr/>
        </p:nvCxnSpPr>
        <p:spPr>
          <a:xfrm rot="16200000" flipV="1">
            <a:off x="1334794" y="3237744"/>
            <a:ext cx="1188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16200000" flipH="1">
            <a:off x="1821637" y="3893347"/>
            <a:ext cx="642148" cy="42942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 rot="5400000">
            <a:off x="6357950" y="4214818"/>
            <a:ext cx="857256" cy="158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rot="16200000" flipV="1">
            <a:off x="6192578" y="3165744"/>
            <a:ext cx="1188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5500694" y="5715016"/>
            <a:ext cx="2232025" cy="51911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 dirty="0" smtClean="0"/>
              <a:t>Saat 17.00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00240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500034" y="214290"/>
            <a:ext cx="8215370" cy="1500198"/>
          </a:xfrm>
          <a:prstGeom prst="wedgeRoundRectCallout">
            <a:avLst>
              <a:gd name="adj1" fmla="val -29469"/>
              <a:gd name="adj2" fmla="val 196104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Şimdi saatin diğer özelliklerini</a:t>
            </a:r>
          </a:p>
          <a:p>
            <a:r>
              <a:rPr lang="tr-TR" sz="3600" b="1" dirty="0" smtClean="0">
                <a:latin typeface="Arial Black" pitchFamily="34" charset="0"/>
              </a:rPr>
              <a:t>öğrenelim.</a:t>
            </a:r>
            <a:endParaRPr lang="tr-TR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66A1FD"/>
              </a:gs>
              <a:gs pos="50000">
                <a:schemeClr val="bg1"/>
              </a:gs>
              <a:gs pos="100000">
                <a:srgbClr val="66A1FD"/>
              </a:gs>
            </a:gsLst>
            <a:lin ang="5400000" scaled="1"/>
          </a:gradFill>
        </p:spPr>
        <p:txBody>
          <a:bodyPr/>
          <a:lstStyle/>
          <a:p>
            <a:pPr>
              <a:buFontTx/>
              <a:buNone/>
            </a:pPr>
            <a:endParaRPr lang="tr-TR"/>
          </a:p>
          <a:p>
            <a:pPr>
              <a:buFontTx/>
              <a:buNone/>
            </a:pPr>
            <a:endParaRPr lang="tr-TR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0"/>
            <a:ext cx="8281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Saat üzerindeki her iki rakam arası 5 dakikadır.</a:t>
            </a:r>
          </a:p>
        </p:txBody>
      </p:sp>
      <p:pic>
        <p:nvPicPr>
          <p:cNvPr id="29701" name="Picture 5" descr="SAAT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908050"/>
            <a:ext cx="5327650" cy="5040313"/>
          </a:xfrm>
          <a:prstGeom prst="rect">
            <a:avLst/>
          </a:prstGeom>
          <a:noFill/>
        </p:spPr>
      </p:pic>
      <p:sp>
        <p:nvSpPr>
          <p:cNvPr id="29703" name="AutoShape 7"/>
          <p:cNvSpPr>
            <a:spLocks/>
          </p:cNvSpPr>
          <p:nvPr/>
        </p:nvSpPr>
        <p:spPr bwMode="auto">
          <a:xfrm rot="-2753285">
            <a:off x="5503863" y="1381125"/>
            <a:ext cx="865187" cy="1008063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6227763" y="1268413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5 dakika</a:t>
            </a:r>
          </a:p>
        </p:txBody>
      </p:sp>
      <p:sp>
        <p:nvSpPr>
          <p:cNvPr id="29705" name="AutoShape 9"/>
          <p:cNvSpPr>
            <a:spLocks/>
          </p:cNvSpPr>
          <p:nvPr/>
        </p:nvSpPr>
        <p:spPr bwMode="auto">
          <a:xfrm rot="38675365">
            <a:off x="4480719" y="834231"/>
            <a:ext cx="720725" cy="1008063"/>
          </a:xfrm>
          <a:prstGeom prst="rightBrace">
            <a:avLst>
              <a:gd name="adj1" fmla="val 11656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4859338" y="620713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5 dakika</a:t>
            </a:r>
          </a:p>
        </p:txBody>
      </p:sp>
      <p:sp>
        <p:nvSpPr>
          <p:cNvPr id="29707" name="AutoShape 11"/>
          <p:cNvSpPr>
            <a:spLocks/>
          </p:cNvSpPr>
          <p:nvPr/>
        </p:nvSpPr>
        <p:spPr bwMode="auto">
          <a:xfrm rot="-817478">
            <a:off x="6156325" y="2420938"/>
            <a:ext cx="865188" cy="1008062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08" name="AutoShape 12"/>
          <p:cNvSpPr>
            <a:spLocks/>
          </p:cNvSpPr>
          <p:nvPr/>
        </p:nvSpPr>
        <p:spPr bwMode="auto">
          <a:xfrm rot="1082696">
            <a:off x="6156325" y="3644900"/>
            <a:ext cx="865188" cy="1008063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09" name="AutoShape 13"/>
          <p:cNvSpPr>
            <a:spLocks/>
          </p:cNvSpPr>
          <p:nvPr/>
        </p:nvSpPr>
        <p:spPr bwMode="auto">
          <a:xfrm rot="2764472">
            <a:off x="5507038" y="4652962"/>
            <a:ext cx="865188" cy="1008063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10" name="AutoShape 14"/>
          <p:cNvSpPr>
            <a:spLocks/>
          </p:cNvSpPr>
          <p:nvPr/>
        </p:nvSpPr>
        <p:spPr bwMode="auto">
          <a:xfrm rot="4720518">
            <a:off x="4427538" y="5229225"/>
            <a:ext cx="865187" cy="1008063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11" name="AutoShape 15"/>
          <p:cNvSpPr>
            <a:spLocks/>
          </p:cNvSpPr>
          <p:nvPr/>
        </p:nvSpPr>
        <p:spPr bwMode="auto">
          <a:xfrm rot="6348885">
            <a:off x="3203575" y="5229226"/>
            <a:ext cx="865187" cy="1008062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12" name="AutoShape 16"/>
          <p:cNvSpPr>
            <a:spLocks/>
          </p:cNvSpPr>
          <p:nvPr/>
        </p:nvSpPr>
        <p:spPr bwMode="auto">
          <a:xfrm rot="8410953">
            <a:off x="2124075" y="4581525"/>
            <a:ext cx="865188" cy="1008063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13" name="AutoShape 17"/>
          <p:cNvSpPr>
            <a:spLocks/>
          </p:cNvSpPr>
          <p:nvPr/>
        </p:nvSpPr>
        <p:spPr bwMode="auto">
          <a:xfrm rot="10159779">
            <a:off x="1476375" y="3573463"/>
            <a:ext cx="865188" cy="1008062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14" name="AutoShape 18"/>
          <p:cNvSpPr>
            <a:spLocks/>
          </p:cNvSpPr>
          <p:nvPr/>
        </p:nvSpPr>
        <p:spPr bwMode="auto">
          <a:xfrm rot="12035209">
            <a:off x="1476375" y="2349500"/>
            <a:ext cx="865188" cy="1008063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15" name="AutoShape 19"/>
          <p:cNvSpPr>
            <a:spLocks/>
          </p:cNvSpPr>
          <p:nvPr/>
        </p:nvSpPr>
        <p:spPr bwMode="auto">
          <a:xfrm rot="13665388">
            <a:off x="2122488" y="1270000"/>
            <a:ext cx="865187" cy="1008063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16" name="AutoShape 20"/>
          <p:cNvSpPr>
            <a:spLocks/>
          </p:cNvSpPr>
          <p:nvPr/>
        </p:nvSpPr>
        <p:spPr bwMode="auto">
          <a:xfrm rot="15422016">
            <a:off x="3203575" y="693738"/>
            <a:ext cx="865188" cy="1008062"/>
          </a:xfrm>
          <a:prstGeom prst="rightBrace">
            <a:avLst>
              <a:gd name="adj1" fmla="val 9709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7019925" y="2565400"/>
            <a:ext cx="1836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5 dakika</a:t>
            </a:r>
          </a:p>
        </p:txBody>
      </p:sp>
      <p:sp>
        <p:nvSpPr>
          <p:cNvPr id="29718" name="Text Box 22"/>
          <p:cNvSpPr txBox="1">
            <a:spLocks noChangeArrowheads="1"/>
          </p:cNvSpPr>
          <p:nvPr/>
        </p:nvSpPr>
        <p:spPr bwMode="auto">
          <a:xfrm>
            <a:off x="7019925" y="4076700"/>
            <a:ext cx="1836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5 dakika</a:t>
            </a:r>
          </a:p>
        </p:txBody>
      </p:sp>
      <p:sp>
        <p:nvSpPr>
          <p:cNvPr id="29719" name="Text Box 23"/>
          <p:cNvSpPr txBox="1">
            <a:spLocks noChangeArrowheads="1"/>
          </p:cNvSpPr>
          <p:nvPr/>
        </p:nvSpPr>
        <p:spPr bwMode="auto">
          <a:xfrm>
            <a:off x="6227763" y="5229225"/>
            <a:ext cx="1836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5 dakika</a:t>
            </a:r>
          </a:p>
        </p:txBody>
      </p:sp>
      <p:sp>
        <p:nvSpPr>
          <p:cNvPr id="29720" name="Text Box 24"/>
          <p:cNvSpPr txBox="1">
            <a:spLocks noChangeArrowheads="1"/>
          </p:cNvSpPr>
          <p:nvPr/>
        </p:nvSpPr>
        <p:spPr bwMode="auto">
          <a:xfrm>
            <a:off x="4500563" y="6092825"/>
            <a:ext cx="1836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5 dakika</a:t>
            </a:r>
          </a:p>
        </p:txBody>
      </p:sp>
      <p:sp>
        <p:nvSpPr>
          <p:cNvPr id="29721" name="Text Box 25"/>
          <p:cNvSpPr txBox="1">
            <a:spLocks noChangeArrowheads="1"/>
          </p:cNvSpPr>
          <p:nvPr/>
        </p:nvSpPr>
        <p:spPr bwMode="auto">
          <a:xfrm>
            <a:off x="2700338" y="6092825"/>
            <a:ext cx="1836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5 dakika</a:t>
            </a:r>
          </a:p>
        </p:txBody>
      </p:sp>
      <p:sp>
        <p:nvSpPr>
          <p:cNvPr id="29722" name="Text Box 26"/>
          <p:cNvSpPr txBox="1">
            <a:spLocks noChangeArrowheads="1"/>
          </p:cNvSpPr>
          <p:nvPr/>
        </p:nvSpPr>
        <p:spPr bwMode="auto">
          <a:xfrm>
            <a:off x="1331913" y="5300663"/>
            <a:ext cx="1836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5 dakika</a:t>
            </a:r>
          </a:p>
        </p:txBody>
      </p:sp>
      <p:sp>
        <p:nvSpPr>
          <p:cNvPr id="29723" name="Text Box 27"/>
          <p:cNvSpPr txBox="1">
            <a:spLocks noChangeArrowheads="1"/>
          </p:cNvSpPr>
          <p:nvPr/>
        </p:nvSpPr>
        <p:spPr bwMode="auto">
          <a:xfrm>
            <a:off x="0" y="3933825"/>
            <a:ext cx="1836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 5 dakika</a:t>
            </a:r>
          </a:p>
        </p:txBody>
      </p:sp>
      <p:sp>
        <p:nvSpPr>
          <p:cNvPr id="29724" name="Text Box 28"/>
          <p:cNvSpPr txBox="1">
            <a:spLocks noChangeArrowheads="1"/>
          </p:cNvSpPr>
          <p:nvPr/>
        </p:nvSpPr>
        <p:spPr bwMode="auto">
          <a:xfrm>
            <a:off x="0" y="2420938"/>
            <a:ext cx="1836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 5 dakika</a:t>
            </a:r>
          </a:p>
        </p:txBody>
      </p:sp>
      <p:sp>
        <p:nvSpPr>
          <p:cNvPr id="29725" name="Text Box 29"/>
          <p:cNvSpPr txBox="1">
            <a:spLocks noChangeArrowheads="1"/>
          </p:cNvSpPr>
          <p:nvPr/>
        </p:nvSpPr>
        <p:spPr bwMode="auto">
          <a:xfrm>
            <a:off x="827088" y="1052513"/>
            <a:ext cx="1836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 5 dakika</a:t>
            </a:r>
          </a:p>
        </p:txBody>
      </p:sp>
      <p:sp>
        <p:nvSpPr>
          <p:cNvPr id="29726" name="Text Box 30"/>
          <p:cNvSpPr txBox="1">
            <a:spLocks noChangeArrowheads="1"/>
          </p:cNvSpPr>
          <p:nvPr/>
        </p:nvSpPr>
        <p:spPr bwMode="auto">
          <a:xfrm>
            <a:off x="2124075" y="476250"/>
            <a:ext cx="1836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/>
              <a:t> 5 dakika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3" grpId="0" animBg="1"/>
      <p:bldP spid="29704" grpId="0"/>
      <p:bldP spid="29705" grpId="0" animBg="1"/>
      <p:bldP spid="29706" grpId="0"/>
      <p:bldP spid="29707" grpId="0" animBg="1"/>
      <p:bldP spid="29708" grpId="0" animBg="1"/>
      <p:bldP spid="29709" grpId="0" animBg="1"/>
      <p:bldP spid="29710" grpId="0" animBg="1"/>
      <p:bldP spid="29711" grpId="0" animBg="1"/>
      <p:bldP spid="29712" grpId="0" animBg="1"/>
      <p:bldP spid="29713" grpId="0" animBg="1"/>
      <p:bldP spid="29714" grpId="0" animBg="1"/>
      <p:bldP spid="29715" grpId="0" animBg="1"/>
      <p:bldP spid="29716" grpId="0" animBg="1"/>
      <p:bldP spid="29717" grpId="0"/>
      <p:bldP spid="29718" grpId="0"/>
      <p:bldP spid="29719" grpId="0"/>
      <p:bldP spid="29720" grpId="0"/>
      <p:bldP spid="29721" grpId="0"/>
      <p:bldP spid="29722" grpId="0"/>
      <p:bldP spid="29723" grpId="0"/>
      <p:bldP spid="29724" grpId="0"/>
      <p:bldP spid="29725" grpId="0"/>
      <p:bldP spid="297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7560000" cy="687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5 Düz Bağlayıcı"/>
          <p:cNvCxnSpPr/>
          <p:nvPr/>
        </p:nvCxnSpPr>
        <p:spPr>
          <a:xfrm rot="5400000">
            <a:off x="5626975" y="659513"/>
            <a:ext cx="500066" cy="324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rot="10800000" flipV="1">
            <a:off x="6786578" y="1785926"/>
            <a:ext cx="500066" cy="2857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rot="10800000">
            <a:off x="7143768" y="3429000"/>
            <a:ext cx="642942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rot="10800000">
            <a:off x="6786578" y="4786322"/>
            <a:ext cx="500066" cy="2857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rot="16200000" flipV="1">
            <a:off x="5607851" y="5893611"/>
            <a:ext cx="500066" cy="2857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5400000">
            <a:off x="2394265" y="5892487"/>
            <a:ext cx="500066" cy="288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rot="16200000" flipH="1">
            <a:off x="4000496" y="6429396"/>
            <a:ext cx="571504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rot="10800000" flipV="1">
            <a:off x="1214414" y="4786322"/>
            <a:ext cx="538314" cy="324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 rot="10800000">
            <a:off x="642910" y="3429000"/>
            <a:ext cx="68119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>
            <a:off x="1214414" y="1785926"/>
            <a:ext cx="500066" cy="288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Bağlayıcı"/>
          <p:cNvCxnSpPr/>
          <p:nvPr/>
        </p:nvCxnSpPr>
        <p:spPr>
          <a:xfrm rot="16200000" flipH="1">
            <a:off x="2358546" y="713232"/>
            <a:ext cx="428628" cy="288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Düz Bağlayıcı"/>
          <p:cNvCxnSpPr/>
          <p:nvPr/>
        </p:nvCxnSpPr>
        <p:spPr>
          <a:xfrm rot="5400000">
            <a:off x="3944810" y="412852"/>
            <a:ext cx="5400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27 Metin kutusu"/>
          <p:cNvSpPr txBox="1"/>
          <p:nvPr/>
        </p:nvSpPr>
        <p:spPr>
          <a:xfrm>
            <a:off x="5572132" y="642918"/>
            <a:ext cx="468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5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6572264" y="1571612"/>
            <a:ext cx="684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7072330" y="3000372"/>
            <a:ext cx="684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15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6858016" y="4429132"/>
            <a:ext cx="684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20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5786446" y="5715016"/>
            <a:ext cx="684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25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4286248" y="6143644"/>
            <a:ext cx="684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30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2643174" y="5857892"/>
            <a:ext cx="684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35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5" name="34 Metin kutusu"/>
          <p:cNvSpPr txBox="1"/>
          <p:nvPr/>
        </p:nvSpPr>
        <p:spPr>
          <a:xfrm>
            <a:off x="1285852" y="5000636"/>
            <a:ext cx="684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40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714348" y="3429000"/>
            <a:ext cx="684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45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1000100" y="2000240"/>
            <a:ext cx="684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50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1928794" y="714356"/>
            <a:ext cx="684000" cy="4680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55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38 Metin kutusu"/>
          <p:cNvSpPr txBox="1"/>
          <p:nvPr/>
        </p:nvSpPr>
        <p:spPr>
          <a:xfrm>
            <a:off x="3857620" y="214290"/>
            <a:ext cx="684000" cy="52322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00</a:t>
            </a:r>
            <a:endParaRPr lang="tr-TR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kaç?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flipV="1">
            <a:off x="6643702" y="1571612"/>
            <a:ext cx="1285884" cy="798182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10800000" flipV="1">
            <a:off x="5572132" y="2357430"/>
            <a:ext cx="1071570" cy="42862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357818" y="4857760"/>
            <a:ext cx="2857520" cy="6413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8.10</a:t>
            </a:r>
            <a:endParaRPr lang="tr-TR" sz="36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kaç?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6399851" y="2613645"/>
            <a:ext cx="1416396" cy="928694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5400000">
            <a:off x="5965041" y="2893215"/>
            <a:ext cx="1071570" cy="142876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357818" y="4857760"/>
            <a:ext cx="2857520" cy="6413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6.25</a:t>
            </a:r>
            <a:endParaRPr lang="tr-TR" sz="36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857364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2" name="11 Düz Ok Bağlayıcısı"/>
          <p:cNvCxnSpPr/>
          <p:nvPr/>
        </p:nvCxnSpPr>
        <p:spPr>
          <a:xfrm flipV="1">
            <a:off x="6643702" y="3286124"/>
            <a:ext cx="857256" cy="64294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rot="16200000" flipV="1">
            <a:off x="5851702" y="3145496"/>
            <a:ext cx="1584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15" name="AutoShape 7" descr="Parşömen"/>
          <p:cNvSpPr>
            <a:spLocks noChangeArrowheads="1"/>
          </p:cNvSpPr>
          <p:nvPr/>
        </p:nvSpPr>
        <p:spPr bwMode="auto">
          <a:xfrm>
            <a:off x="1428728" y="214290"/>
            <a:ext cx="7429552" cy="1311262"/>
          </a:xfrm>
          <a:prstGeom prst="wedgeRoundRectCallout">
            <a:avLst>
              <a:gd name="adj1" fmla="val -43786"/>
              <a:gd name="adj2" fmla="val 207803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Akrep</a:t>
            </a:r>
            <a:r>
              <a:rPr lang="tr-TR" sz="3200" b="1" dirty="0" smtClean="0">
                <a:latin typeface="Arial Black" pitchFamily="34" charset="0"/>
              </a:rPr>
              <a:t> saati, </a:t>
            </a:r>
            <a:r>
              <a:rPr lang="tr-TR" sz="3200" b="1" dirty="0" smtClean="0">
                <a:solidFill>
                  <a:srgbClr val="00B050"/>
                </a:solidFill>
                <a:latin typeface="Arial Black" pitchFamily="34" charset="0"/>
              </a:rPr>
              <a:t>yelkovan </a:t>
            </a:r>
            <a:r>
              <a:rPr lang="tr-TR" sz="3200" b="1" dirty="0" smtClean="0">
                <a:latin typeface="Arial Black" pitchFamily="34" charset="0"/>
              </a:rPr>
              <a:t> dakikayı  gösterir.</a:t>
            </a:r>
            <a:endParaRPr lang="tr-TR" sz="3200" b="1" dirty="0">
              <a:latin typeface="Arial Black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kaç?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0800000">
            <a:off x="4929190" y="2357430"/>
            <a:ext cx="1714512" cy="12364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>
            <a:off x="6572264" y="2428868"/>
            <a:ext cx="1000132" cy="71438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357818" y="4857760"/>
            <a:ext cx="2857520" cy="6413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3.45</a:t>
            </a:r>
            <a:endParaRPr lang="tr-TR" sz="36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kaç?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5400000">
            <a:off x="5750727" y="3178967"/>
            <a:ext cx="1643074" cy="1588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5400000" flipH="1" flipV="1">
            <a:off x="6071404" y="1785926"/>
            <a:ext cx="1143802" cy="143670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357818" y="4857760"/>
            <a:ext cx="2857520" cy="6413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12.30</a:t>
            </a:r>
            <a:endParaRPr lang="tr-TR" sz="36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1.10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flipV="1">
            <a:off x="6573058" y="1500174"/>
            <a:ext cx="1356528" cy="85805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5400000" flipH="1" flipV="1">
            <a:off x="6393669" y="1535893"/>
            <a:ext cx="1000926" cy="643736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3.50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0800000">
            <a:off x="5286380" y="1500174"/>
            <a:ext cx="1286678" cy="85805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>
            <a:off x="6572264" y="2358224"/>
            <a:ext cx="1357322" cy="213520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4.05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5400000" flipH="1" flipV="1">
            <a:off x="6322231" y="1250935"/>
            <a:ext cx="1358116" cy="856462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>
            <a:off x="6572264" y="2358224"/>
            <a:ext cx="1214446" cy="713586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3286148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13.20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6573058" y="2358224"/>
            <a:ext cx="1642280" cy="785024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5400000" flipH="1" flipV="1">
            <a:off x="6428991" y="1500571"/>
            <a:ext cx="1000926" cy="714380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3286148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18.35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5400000">
            <a:off x="5403058" y="2664224"/>
            <a:ext cx="1476000" cy="86400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5400000">
            <a:off x="5859075" y="2929331"/>
            <a:ext cx="1284296" cy="143670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3286148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22.00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V="1">
            <a:off x="5750727" y="1535893"/>
            <a:ext cx="1643868" cy="794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10800000">
            <a:off x="5643570" y="1785926"/>
            <a:ext cx="929488" cy="57309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3286148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20.15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flipV="1">
            <a:off x="6573058" y="2357430"/>
            <a:ext cx="1713718" cy="794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10800000" flipV="1">
            <a:off x="5429256" y="2359018"/>
            <a:ext cx="1143802" cy="569916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857364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1357290" y="214290"/>
            <a:ext cx="7500990" cy="1311262"/>
          </a:xfrm>
          <a:prstGeom prst="wedgeRoundRectCallout">
            <a:avLst>
              <a:gd name="adj1" fmla="val -43786"/>
              <a:gd name="adj2" fmla="val 207803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000" b="1" dirty="0" smtClean="0">
                <a:latin typeface="Arial Black" pitchFamily="34" charset="0"/>
              </a:rPr>
              <a:t>Yelkovan 12’yi gösteriyor ise  saatler, tam  saatleri  gösterir.</a:t>
            </a:r>
            <a:endParaRPr lang="tr-TR" sz="30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V="1">
            <a:off x="5851702" y="3145496"/>
            <a:ext cx="1584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kaç?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V="1">
            <a:off x="5851702" y="1577794"/>
            <a:ext cx="1584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6643702" y="1785926"/>
            <a:ext cx="857256" cy="571504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357818" y="4714884"/>
            <a:ext cx="2592388" cy="6413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2.00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357818" y="5500702"/>
            <a:ext cx="2592388" cy="6413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iki</a:t>
            </a:r>
            <a:endParaRPr lang="tr-TR" sz="36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kaç?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V="1">
            <a:off x="5851702" y="1577794"/>
            <a:ext cx="1584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10800000" flipV="1">
            <a:off x="5643570" y="2357430"/>
            <a:ext cx="1000132" cy="571504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357818" y="4714884"/>
            <a:ext cx="2857520" cy="6413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8.00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357818" y="5500702"/>
            <a:ext cx="2857520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sekiz</a:t>
            </a:r>
            <a:endParaRPr lang="tr-TR" sz="36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kaç?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V="1">
            <a:off x="5851702" y="1577794"/>
            <a:ext cx="1584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16200000" flipH="1">
            <a:off x="6465107" y="2536025"/>
            <a:ext cx="1000132" cy="642942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357818" y="4714884"/>
            <a:ext cx="2857520" cy="6413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5.00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357818" y="5500702"/>
            <a:ext cx="2857520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beş</a:t>
            </a:r>
            <a:endParaRPr lang="tr-TR" sz="36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857224" y="214290"/>
            <a:ext cx="2912066" cy="792000"/>
          </a:xfrm>
          <a:prstGeom prst="wedgeRoundRectCallout">
            <a:avLst>
              <a:gd name="adj1" fmla="val -16903"/>
              <a:gd name="adj2" fmla="val 37847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Saat kaç?</a:t>
            </a:r>
            <a:endParaRPr lang="tr-TR" sz="3600" dirty="0">
              <a:latin typeface="Arial Black" pitchFamily="34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V="1">
            <a:off x="5851702" y="1577794"/>
            <a:ext cx="1584000" cy="0"/>
          </a:xfrm>
          <a:prstGeom prst="straightConnector1">
            <a:avLst/>
          </a:prstGeom>
          <a:ln w="73025" cmpd="sng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10800000">
            <a:off x="5715008" y="1785926"/>
            <a:ext cx="928694" cy="571504"/>
          </a:xfrm>
          <a:prstGeom prst="straightConnector1">
            <a:avLst/>
          </a:prstGeom>
          <a:ln w="730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357818" y="4714884"/>
            <a:ext cx="2857520" cy="6413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10.00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357818" y="5500702"/>
            <a:ext cx="2857520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latin typeface="Arial Black" pitchFamily="34" charset="0"/>
              </a:rPr>
              <a:t>Saat </a:t>
            </a:r>
            <a:r>
              <a:rPr lang="tr-TR" sz="3600" b="1" dirty="0" smtClean="0">
                <a:latin typeface="Arial Black" pitchFamily="34" charset="0"/>
              </a:rPr>
              <a:t>on</a:t>
            </a:r>
            <a:endParaRPr lang="tr-TR" sz="36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143116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500034" y="214290"/>
            <a:ext cx="8215370" cy="1857388"/>
          </a:xfrm>
          <a:prstGeom prst="wedgeRoundRectCallout">
            <a:avLst>
              <a:gd name="adj1" fmla="val -35922"/>
              <a:gd name="adj2" fmla="val 14398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smtClean="0">
                <a:latin typeface="Arial Black" pitchFamily="34" charset="0"/>
              </a:rPr>
              <a:t>Bir gün 24 saattir. Saatin  üzerinde 12’ye kadar rakamlar  vardır.</a:t>
            </a:r>
            <a:endParaRPr lang="tr-TR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143116"/>
            <a:ext cx="4500594" cy="43827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acer\Desktop\egt18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34937" cy="4429156"/>
          </a:xfrm>
          <a:prstGeom prst="rect">
            <a:avLst/>
          </a:prstGeom>
          <a:noFill/>
        </p:spPr>
      </p:pic>
      <p:sp>
        <p:nvSpPr>
          <p:cNvPr id="9" name="AutoShape 7" descr="Parşömen"/>
          <p:cNvSpPr>
            <a:spLocks noChangeArrowheads="1"/>
          </p:cNvSpPr>
          <p:nvPr/>
        </p:nvSpPr>
        <p:spPr bwMode="auto">
          <a:xfrm>
            <a:off x="500034" y="214290"/>
            <a:ext cx="8215370" cy="1500198"/>
          </a:xfrm>
          <a:prstGeom prst="wedgeRoundRectCallout">
            <a:avLst>
              <a:gd name="adj1" fmla="val -35922"/>
              <a:gd name="adj2" fmla="val 143985"/>
              <a:gd name="adj3" fmla="val 16667"/>
            </a:avLst>
          </a:prstGeom>
          <a:solidFill>
            <a:schemeClr val="bg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3600" b="1" dirty="0" err="1" smtClean="0">
                <a:latin typeface="Arial Black" pitchFamily="34" charset="0"/>
              </a:rPr>
              <a:t>Eeeee</a:t>
            </a:r>
            <a:r>
              <a:rPr lang="tr-TR" sz="3600" b="1" dirty="0" smtClean="0">
                <a:latin typeface="Arial Black" pitchFamily="34" charset="0"/>
              </a:rPr>
              <a:t> , 12’den sonra saatleri nasıl söyleyeceğiz ?</a:t>
            </a:r>
            <a:endParaRPr lang="tr-TR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255</Words>
  <PresentationFormat>Ekran Gösterisi (4:3)</PresentationFormat>
  <Paragraphs>113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O halde, 24’e kadar olan  saatleri 12’nin üzerine ekleyerek buluyoruz.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acer</dc:creator>
  <cp:lastModifiedBy>acer</cp:lastModifiedBy>
  <cp:revision>19</cp:revision>
  <dcterms:created xsi:type="dcterms:W3CDTF">2011-04-24T16:07:21Z</dcterms:created>
  <dcterms:modified xsi:type="dcterms:W3CDTF">2011-04-25T02:02:33Z</dcterms:modified>
</cp:coreProperties>
</file>